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2378" y="3996131"/>
            <a:ext cx="7755942" cy="1951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ctr">
              <a:lnSpc>
                <a:spcPct val="100400"/>
              </a:lnSpc>
              <a:spcBef>
                <a:spcPts val="80"/>
              </a:spcBef>
            </a:pPr>
            <a:r>
              <a:rPr spc="-225" dirty="0"/>
              <a:t>Т</a:t>
            </a:r>
            <a:r>
              <a:rPr spc="-130" dirty="0"/>
              <a:t>айны</a:t>
            </a:r>
            <a:r>
              <a:rPr spc="-215" dirty="0"/>
              <a:t> </a:t>
            </a:r>
            <a:r>
              <a:rPr spc="-120" dirty="0"/>
              <a:t>цв</a:t>
            </a:r>
            <a:r>
              <a:rPr spc="-190" dirty="0"/>
              <a:t>е</a:t>
            </a:r>
            <a:r>
              <a:rPr spc="5" dirty="0"/>
              <a:t>т</a:t>
            </a:r>
            <a:r>
              <a:rPr spc="-180" dirty="0"/>
              <a:t>овых</a:t>
            </a:r>
            <a:r>
              <a:rPr spc="-215" dirty="0"/>
              <a:t> </a:t>
            </a:r>
            <a:r>
              <a:rPr spc="-65" dirty="0"/>
              <a:t>к</a:t>
            </a:r>
            <a:r>
              <a:rPr spc="-195" dirty="0"/>
              <a:t>аналов:  </a:t>
            </a:r>
            <a:r>
              <a:rPr spc="-60" dirty="0"/>
              <a:t>Искусство</a:t>
            </a:r>
            <a:r>
              <a:rPr spc="-285" dirty="0"/>
              <a:t> </a:t>
            </a:r>
            <a:r>
              <a:rPr spc="-90" dirty="0"/>
              <a:t>стеганографии </a:t>
            </a:r>
            <a:r>
              <a:rPr spc="-1420" dirty="0"/>
              <a:t> </a:t>
            </a:r>
            <a:r>
              <a:rPr spc="-220" dirty="0"/>
              <a:t>в</a:t>
            </a:r>
            <a:r>
              <a:rPr spc="-215" dirty="0"/>
              <a:t> </a:t>
            </a:r>
            <a:r>
              <a:rPr spc="-20" dirty="0"/>
              <a:t>и</a:t>
            </a:r>
            <a:r>
              <a:rPr spc="-65" dirty="0"/>
              <a:t>зоб</a:t>
            </a:r>
            <a:r>
              <a:rPr spc="-125" dirty="0"/>
              <a:t>р</a:t>
            </a:r>
            <a:r>
              <a:rPr spc="-180" dirty="0"/>
              <a:t>а</a:t>
            </a:r>
            <a:r>
              <a:rPr spc="-335" dirty="0"/>
              <a:t>ж</a:t>
            </a:r>
            <a:r>
              <a:rPr spc="-105" dirty="0"/>
              <a:t>ениях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18909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5" dirty="0">
                <a:solidFill>
                  <a:srgbClr val="FFAB40"/>
                </a:solidFill>
              </a:rPr>
              <a:t>Творческий</a:t>
            </a:r>
            <a:r>
              <a:rPr sz="2450" spc="-130" dirty="0">
                <a:solidFill>
                  <a:srgbClr val="FFAB40"/>
                </a:solidFill>
              </a:rPr>
              <a:t> </a:t>
            </a:r>
            <a:r>
              <a:rPr sz="2450" spc="-25" dirty="0">
                <a:solidFill>
                  <a:srgbClr val="FFAB40"/>
                </a:solidFill>
              </a:rPr>
              <a:t>подход</a:t>
            </a:r>
            <a:r>
              <a:rPr sz="2450" spc="-125" dirty="0">
                <a:solidFill>
                  <a:srgbClr val="FFAB40"/>
                </a:solidFill>
              </a:rPr>
              <a:t> </a:t>
            </a:r>
            <a:r>
              <a:rPr sz="2450" spc="5" dirty="0">
                <a:solidFill>
                  <a:srgbClr val="FFAB40"/>
                </a:solidFill>
              </a:rPr>
              <a:t>к</a:t>
            </a:r>
            <a:r>
              <a:rPr sz="2450" spc="-125" dirty="0">
                <a:solidFill>
                  <a:srgbClr val="FFAB40"/>
                </a:solidFill>
              </a:rPr>
              <a:t> </a:t>
            </a:r>
            <a:r>
              <a:rPr sz="2450" spc="-40" dirty="0">
                <a:solidFill>
                  <a:srgbClr val="FFAB40"/>
                </a:solidFill>
              </a:rPr>
              <a:t>стеганографии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предлагает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Verdana"/>
                <a:cs typeface="Verdana"/>
              </a:rPr>
              <a:t>творческий</a:t>
            </a:r>
            <a:r>
              <a:rPr sz="165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подход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передаче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информации.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Использование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различных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цветовых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каналов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6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методов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позволяет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создавать 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уникальные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решения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защиты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данных.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Сочетание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искусства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технологий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открывает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новые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ля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b="1" spc="-2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b="1" spc="-7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b="1" spc="-8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b="1" spc="-1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6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b="1" spc="1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1650" spc="-2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4237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solidFill>
                  <a:srgbClr val="FFAB40"/>
                </a:solidFill>
              </a:rPr>
              <a:t>Заключение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99489"/>
            <a:ext cx="5560060" cy="725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85"/>
              </a:spcBef>
            </a:pP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изображениях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—</a:t>
            </a:r>
            <a:r>
              <a:rPr sz="15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это</a:t>
            </a:r>
            <a:r>
              <a:rPr sz="15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Verdana"/>
                <a:cs typeface="Verdana"/>
              </a:rPr>
              <a:t>увлекательная </a:t>
            </a:r>
            <a:r>
              <a:rPr sz="1500" b="1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область, 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которая </a:t>
            </a: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сочетает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себе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искусство 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500" spc="-60" dirty="0">
                <a:solidFill>
                  <a:srgbClr val="FFFFFF"/>
                </a:solidFill>
                <a:latin typeface="Verdana"/>
                <a:cs typeface="Verdana"/>
              </a:rPr>
              <a:t>науку. </a:t>
            </a: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Понимание</a:t>
            </a:r>
            <a:r>
              <a:rPr sz="1500" spc="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цветовых</a:t>
            </a:r>
            <a:r>
              <a:rPr sz="15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каналов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 и</a:t>
            </a:r>
            <a:r>
              <a:rPr sz="1500" spc="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Verdana"/>
                <a:cs typeface="Verdana"/>
              </a:rPr>
              <a:t>методов</a:t>
            </a:r>
            <a:r>
              <a:rPr sz="15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скрытия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894814"/>
            <a:ext cx="404622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7935" algn="l"/>
                <a:tab pos="2792095" algn="l"/>
              </a:tabLst>
            </a:pP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данных	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позволяет	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эффективно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2132939"/>
            <a:ext cx="399986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474470" algn="l"/>
                <a:tab pos="1699260" algn="l"/>
                <a:tab pos="2070735" algn="l"/>
                <a:tab pos="2571115" algn="l"/>
                <a:tab pos="3031490" algn="l"/>
                <a:tab pos="3636010" algn="l"/>
                <a:tab pos="3853179" algn="l"/>
              </a:tabLst>
            </a:pP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информацию.		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Надеемся,	</a:t>
            </a:r>
            <a:r>
              <a:rPr sz="1500" spc="-5" dirty="0">
                <a:solidFill>
                  <a:srgbClr val="FFFFFF"/>
                </a:solidFill>
                <a:latin typeface="Verdana"/>
                <a:cs typeface="Verdana"/>
              </a:rPr>
              <a:t>что	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эта </a:t>
            </a:r>
            <a:r>
              <a:rPr sz="15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500" spc="-9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b="1" spc="-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500" b="1" spc="-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1500" b="1" spc="-4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1500" b="1" spc="-15" dirty="0">
                <a:solidFill>
                  <a:srgbClr val="FFFFFF"/>
                </a:solidFill>
                <a:latin typeface="Verdana"/>
                <a:cs typeface="Verdana"/>
              </a:rPr>
              <a:t>ен</a:t>
            </a:r>
            <a:r>
              <a:rPr sz="15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b="1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500" b="1" dirty="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665" y="1894814"/>
            <a:ext cx="1346835" cy="725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98450" algn="just">
              <a:lnSpc>
                <a:spcPct val="102099"/>
              </a:lnSpc>
              <a:spcBef>
                <a:spcPts val="85"/>
              </a:spcBef>
            </a:pP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500" spc="10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ез</a:t>
            </a:r>
            <a:r>
              <a:rPr sz="15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7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я  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применение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4941" y="2599664"/>
            <a:ext cx="1594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стеганографии.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5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29018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65" dirty="0">
                <a:solidFill>
                  <a:srgbClr val="FFAB40"/>
                </a:solidFill>
              </a:rPr>
              <a:t>Введение </a:t>
            </a:r>
            <a:r>
              <a:rPr sz="4800" spc="-245" dirty="0">
                <a:solidFill>
                  <a:srgbClr val="FFAB40"/>
                </a:solidFill>
              </a:rPr>
              <a:t>в </a:t>
            </a:r>
            <a:r>
              <a:rPr sz="4800" spc="-240" dirty="0">
                <a:solidFill>
                  <a:srgbClr val="FFAB40"/>
                </a:solidFill>
              </a:rPr>
              <a:t> </a:t>
            </a:r>
            <a:r>
              <a:rPr sz="4800" spc="35" dirty="0">
                <a:solidFill>
                  <a:srgbClr val="FFAB40"/>
                </a:solidFill>
              </a:rPr>
              <a:t>с</a:t>
            </a:r>
            <a:r>
              <a:rPr sz="4800" spc="5" dirty="0">
                <a:solidFill>
                  <a:srgbClr val="FFAB40"/>
                </a:solidFill>
              </a:rPr>
              <a:t>т</a:t>
            </a:r>
            <a:r>
              <a:rPr sz="4800" spc="-80" dirty="0">
                <a:solidFill>
                  <a:srgbClr val="FFAB40"/>
                </a:solidFill>
              </a:rPr>
              <a:t>е</a:t>
            </a:r>
            <a:r>
              <a:rPr sz="4800" spc="-20" dirty="0">
                <a:solidFill>
                  <a:srgbClr val="FFAB40"/>
                </a:solidFill>
              </a:rPr>
              <a:t>г</a:t>
            </a:r>
            <a:r>
              <a:rPr sz="4800" spc="-275" dirty="0">
                <a:solidFill>
                  <a:srgbClr val="FFAB40"/>
                </a:solidFill>
              </a:rPr>
              <a:t>а</a:t>
            </a:r>
            <a:r>
              <a:rPr sz="4800" spc="-90" dirty="0">
                <a:solidFill>
                  <a:srgbClr val="FFAB40"/>
                </a:solidFill>
              </a:rPr>
              <a:t>н</a:t>
            </a:r>
            <a:r>
              <a:rPr sz="4800" spc="-125" dirty="0">
                <a:solidFill>
                  <a:srgbClr val="FFAB40"/>
                </a:solidFill>
              </a:rPr>
              <a:t>о</a:t>
            </a:r>
            <a:r>
              <a:rPr sz="4800" spc="-20" dirty="0">
                <a:solidFill>
                  <a:srgbClr val="FFAB40"/>
                </a:solidFill>
              </a:rPr>
              <a:t>г</a:t>
            </a:r>
            <a:r>
              <a:rPr sz="4800" spc="-65" dirty="0">
                <a:solidFill>
                  <a:srgbClr val="FFAB40"/>
                </a:solidFill>
              </a:rPr>
              <a:t>р</a:t>
            </a:r>
            <a:r>
              <a:rPr sz="4800" spc="-275" dirty="0">
                <a:solidFill>
                  <a:srgbClr val="FFAB40"/>
                </a:solidFill>
              </a:rPr>
              <a:t>а</a:t>
            </a:r>
            <a:r>
              <a:rPr sz="4800" spc="-445" dirty="0">
                <a:solidFill>
                  <a:srgbClr val="FFAB40"/>
                </a:solidFill>
              </a:rPr>
              <a:t>ф</a:t>
            </a:r>
            <a:r>
              <a:rPr sz="4800" spc="-10" dirty="0">
                <a:solidFill>
                  <a:srgbClr val="FFAB40"/>
                </a:solidFill>
              </a:rPr>
              <a:t>и</a:t>
            </a:r>
            <a:r>
              <a:rPr sz="4800" spc="-365" dirty="0">
                <a:solidFill>
                  <a:srgbClr val="FFAB40"/>
                </a:solidFill>
              </a:rPr>
              <a:t>ю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74" y="3250120"/>
            <a:ext cx="6398895" cy="270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Стеганография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2200" b="1" spc="-30" dirty="0">
                <a:solidFill>
                  <a:srgbClr val="FFFFFF"/>
                </a:solidFill>
                <a:latin typeface="Verdana"/>
                <a:cs typeface="Verdana"/>
              </a:rPr>
              <a:t>искусство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скрытия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15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0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b="1" spc="-10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а 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е  с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оо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вл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В 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ле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204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7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25" dirty="0">
                <a:solidFill>
                  <a:srgbClr val="FFFFFF"/>
                </a:solidFill>
                <a:latin typeface="Verdana"/>
                <a:cs typeface="Verdana"/>
              </a:rPr>
              <a:t>е  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7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b="1" spc="-11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 dirty="0">
              <a:latin typeface="Verdana"/>
              <a:cs typeface="Verdana"/>
            </a:endParaRPr>
          </a:p>
          <a:p>
            <a:pPr marL="12700" marR="359410">
              <a:lnSpc>
                <a:spcPts val="2630"/>
              </a:lnSpc>
              <a:spcBef>
                <a:spcPts val="80"/>
              </a:spcBef>
            </a:pPr>
            <a:r>
              <a:rPr sz="2200" spc="1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3636" y="1442859"/>
            <a:ext cx="997902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70" dirty="0">
                <a:solidFill>
                  <a:srgbClr val="FFAB40"/>
                </a:solidFill>
              </a:rPr>
              <a:t>Что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75" dirty="0">
                <a:solidFill>
                  <a:srgbClr val="FFAB40"/>
                </a:solidFill>
              </a:rPr>
              <a:t>такое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130" dirty="0">
                <a:solidFill>
                  <a:srgbClr val="FFAB40"/>
                </a:solidFill>
              </a:rPr>
              <a:t>цветовые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130" dirty="0">
                <a:solidFill>
                  <a:srgbClr val="FFAB40"/>
                </a:solidFill>
              </a:rPr>
              <a:t>каналы?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711903" y="2948546"/>
            <a:ext cx="8862060" cy="1586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85"/>
              </a:spcBef>
            </a:pP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Цветовые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каналы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2050" b="1" spc="-55" dirty="0">
                <a:solidFill>
                  <a:srgbClr val="FFFFFF"/>
                </a:solidFill>
                <a:latin typeface="Verdana"/>
                <a:cs typeface="Verdana"/>
              </a:rPr>
              <a:t>основные </a:t>
            </a:r>
            <a:r>
              <a:rPr sz="2050" b="1" spc="-45" dirty="0">
                <a:solidFill>
                  <a:srgbClr val="FFFFFF"/>
                </a:solidFill>
                <a:latin typeface="Verdana"/>
                <a:cs typeface="Verdana"/>
              </a:rPr>
              <a:t>компоненты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изображения,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определяют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его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цвет.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Каждый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канал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Verdana"/>
                <a:cs typeface="Verdana"/>
              </a:rPr>
              <a:t>(красный,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зеленый, </a:t>
            </a:r>
            <a:r>
              <a:rPr sz="20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синий)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хранит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информацию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25" dirty="0">
                <a:solidFill>
                  <a:srgbClr val="FFFFFF"/>
                </a:solidFill>
                <a:latin typeface="Verdana"/>
                <a:cs typeface="Verdana"/>
              </a:rPr>
              <a:t>яркости</a:t>
            </a:r>
            <a:r>
              <a:rPr sz="205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соответствующего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цвета.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ts val="2400"/>
              </a:lnSpc>
            </a:pPr>
            <a:r>
              <a:rPr sz="2050" spc="14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8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13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—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b="1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b="1" spc="-1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b="1" spc="-1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b="1" spc="-19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8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b="1" spc="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методам,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позволяющим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скрывать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данные.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9936" y="1442859"/>
            <a:ext cx="832612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>
                <a:solidFill>
                  <a:srgbClr val="FFAB40"/>
                </a:solidFill>
              </a:rPr>
              <a:t>История</a:t>
            </a:r>
            <a:r>
              <a:rPr sz="4850" spc="-280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58918" y="2948546"/>
            <a:ext cx="8968105" cy="152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00"/>
              </a:spcBef>
            </a:pPr>
            <a:r>
              <a:rPr sz="195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имеет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Verdana"/>
                <a:cs typeface="Verdana"/>
              </a:rPr>
              <a:t>древние</a:t>
            </a:r>
            <a:r>
              <a:rPr sz="195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-60" dirty="0">
                <a:solidFill>
                  <a:srgbClr val="FFFFFF"/>
                </a:solidFill>
                <a:latin typeface="Verdana"/>
                <a:cs typeface="Verdana"/>
              </a:rPr>
              <a:t>корни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начиная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Verdana"/>
                <a:cs typeface="Verdana"/>
              </a:rPr>
              <a:t>античных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времен. </a:t>
            </a:r>
            <a:r>
              <a:rPr sz="1950" spc="-6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8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195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b="1" spc="-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95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spc="5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950" b="1" spc="-8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950" b="1" spc="-7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95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b="1" spc="-40" dirty="0">
                <a:solidFill>
                  <a:srgbClr val="FFFFFF"/>
                </a:solidFill>
                <a:latin typeface="Verdana"/>
                <a:cs typeface="Verdana"/>
              </a:rPr>
              <a:t>оо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1950" b="1" spc="-3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950" b="1" spc="-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b="1" spc="1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85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950" spc="-114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политических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целях. 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С 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развитием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технологий,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методы </a:t>
            </a:r>
            <a:r>
              <a:rPr sz="19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стеганографии 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стали 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более </a:t>
            </a:r>
            <a:r>
              <a:rPr sz="1950" b="1" spc="-35" dirty="0">
                <a:solidFill>
                  <a:srgbClr val="FFFFFF"/>
                </a:solidFill>
                <a:latin typeface="Verdana"/>
                <a:cs typeface="Verdana"/>
              </a:rPr>
              <a:t>сложными </a:t>
            </a:r>
            <a:r>
              <a:rPr sz="1950" spc="110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разнообразными, </a:t>
            </a:r>
            <a:r>
              <a:rPr sz="19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Verdana"/>
                <a:cs typeface="Verdana"/>
              </a:rPr>
              <a:t>включая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использование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цифровых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изображений.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496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65" dirty="0">
                <a:solidFill>
                  <a:srgbClr val="FFAB40"/>
                </a:solidFill>
              </a:rPr>
              <a:t>Принципы</a:t>
            </a:r>
            <a:r>
              <a:rPr sz="3450" spc="-180" dirty="0">
                <a:solidFill>
                  <a:srgbClr val="FFAB40"/>
                </a:solidFill>
              </a:rPr>
              <a:t> </a:t>
            </a:r>
            <a:r>
              <a:rPr sz="3450" spc="25" dirty="0">
                <a:solidFill>
                  <a:srgbClr val="FFAB40"/>
                </a:solidFill>
              </a:rPr>
              <a:t>с</a:t>
            </a:r>
            <a:r>
              <a:rPr sz="3450" dirty="0">
                <a:solidFill>
                  <a:srgbClr val="FFAB40"/>
                </a:solidFill>
              </a:rPr>
              <a:t>т</a:t>
            </a:r>
            <a:r>
              <a:rPr sz="3450" spc="-60" dirty="0">
                <a:solidFill>
                  <a:srgbClr val="FFAB40"/>
                </a:solidFill>
              </a:rPr>
              <a:t>еганог</a:t>
            </a:r>
            <a:r>
              <a:rPr sz="3450" spc="-110" dirty="0">
                <a:solidFill>
                  <a:srgbClr val="FFAB40"/>
                </a:solidFill>
              </a:rPr>
              <a:t>р</a:t>
            </a:r>
            <a:r>
              <a:rPr sz="3450" spc="-130" dirty="0">
                <a:solidFill>
                  <a:srgbClr val="FFAB40"/>
                </a:solidFill>
              </a:rPr>
              <a:t>афии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Основные </a:t>
            </a:r>
            <a:r>
              <a:rPr sz="1650" b="1" spc="-20" dirty="0">
                <a:solidFill>
                  <a:srgbClr val="FFFFFF"/>
                </a:solidFill>
                <a:latin typeface="Verdana"/>
                <a:cs typeface="Verdana"/>
              </a:rPr>
              <a:t>принципы</a:t>
            </a:r>
            <a:r>
              <a:rPr sz="165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стеганографии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включают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себя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скрытие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Verdana"/>
                <a:cs typeface="Verdana"/>
              </a:rPr>
              <a:t>информации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незаметных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местах.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может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быть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изменение 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значений пикселей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цветовых </a:t>
            </a:r>
            <a:r>
              <a:rPr sz="1650" spc="-45" dirty="0">
                <a:solidFill>
                  <a:srgbClr val="FFFFFF"/>
                </a:solidFill>
                <a:latin typeface="Verdana"/>
                <a:cs typeface="Verdana"/>
              </a:rPr>
              <a:t>каналах,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что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делает 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информацию </a:t>
            </a:r>
            <a:r>
              <a:rPr sz="16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практически</a:t>
            </a:r>
            <a:r>
              <a:rPr sz="1650" spc="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5" dirty="0">
                <a:solidFill>
                  <a:srgbClr val="FFFFFF"/>
                </a:solidFill>
                <a:latin typeface="Verdana"/>
                <a:cs typeface="Verdana"/>
              </a:rPr>
              <a:t>невидимой</a:t>
            </a:r>
            <a:r>
              <a:rPr sz="165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sz="1650" spc="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Verdana"/>
                <a:cs typeface="Verdana"/>
              </a:rPr>
              <a:t>глаза.</a:t>
            </a:r>
            <a:r>
              <a:rPr sz="16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Важно,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чтобы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 скрытая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-8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650" spc="16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6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650" spc="-2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5972810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1000"/>
              </a:lnSpc>
              <a:spcBef>
                <a:spcPts val="100"/>
              </a:spcBef>
            </a:pP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Суще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тв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нес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ль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b="1" spc="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дов</a:t>
            </a:r>
            <a:r>
              <a:rPr sz="200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скрытия 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данных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изоб</a:t>
            </a: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ениях,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включая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SB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ast  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Signiﬁcant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Bit)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(Disc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osine 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ans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m).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аждый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тих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одов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име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т 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свои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преимущес</a:t>
            </a:r>
            <a:r>
              <a:rPr sz="2000" b="1" spc="-45" dirty="0">
                <a:solidFill>
                  <a:srgbClr val="FFFFFF"/>
                </a:solidFill>
                <a:latin typeface="Verdana"/>
                <a:cs typeface="Verdana"/>
              </a:rPr>
              <a:t>тва</a:t>
            </a:r>
            <a:r>
              <a:rPr sz="200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татки,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орые  влия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аче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тво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изоб</a:t>
            </a: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ения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безопасность</a:t>
            </a:r>
            <a:r>
              <a:rPr sz="20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скрытой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информации.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62880" cy="13671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60"/>
              </a:spcBef>
            </a:pPr>
            <a:r>
              <a:rPr sz="4400" spc="-35" dirty="0">
                <a:solidFill>
                  <a:srgbClr val="FFAB40"/>
                </a:solidFill>
              </a:rPr>
              <a:t>Методы </a:t>
            </a:r>
            <a:r>
              <a:rPr sz="4400" spc="-30" dirty="0">
                <a:solidFill>
                  <a:srgbClr val="FFAB40"/>
                </a:solidFill>
              </a:rPr>
              <a:t> скрытия</a:t>
            </a:r>
            <a:r>
              <a:rPr sz="4400" spc="-295" dirty="0">
                <a:solidFill>
                  <a:srgbClr val="FFAB40"/>
                </a:solidFill>
              </a:rPr>
              <a:t> </a:t>
            </a:r>
            <a:r>
              <a:rPr sz="4400" spc="-100" dirty="0">
                <a:solidFill>
                  <a:srgbClr val="FFAB40"/>
                </a:solidFill>
              </a:rPr>
              <a:t>данных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800" cy="8458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5226" y="1442859"/>
            <a:ext cx="983551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>
                <a:solidFill>
                  <a:srgbClr val="FFAB40"/>
                </a:solidFill>
              </a:rPr>
              <a:t>Применение</a:t>
            </a:r>
            <a:r>
              <a:rPr sz="4850" spc="-245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70503" y="2958071"/>
            <a:ext cx="8945245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b="1" spc="-7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90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10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21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70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передавать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ее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условиях,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когда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обычные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методы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могут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быть </a:t>
            </a:r>
            <a:r>
              <a:rPr sz="22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не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b="1" spc="-210" dirty="0">
                <a:solidFill>
                  <a:srgbClr val="FFFFFF"/>
                </a:solidFill>
                <a:latin typeface="Verdana"/>
                <a:cs typeface="Verdana"/>
              </a:rPr>
              <a:t>фф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b="1" spc="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22656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50" dirty="0">
                <a:solidFill>
                  <a:srgbClr val="FFAB40"/>
                </a:solidFill>
              </a:rPr>
              <a:t>П</a:t>
            </a:r>
            <a:r>
              <a:rPr sz="4800" spc="-10" dirty="0">
                <a:solidFill>
                  <a:srgbClr val="FFAB40"/>
                </a:solidFill>
              </a:rPr>
              <a:t>р</a:t>
            </a:r>
            <a:r>
              <a:rPr sz="4800" spc="-125" dirty="0">
                <a:solidFill>
                  <a:srgbClr val="FFAB40"/>
                </a:solidFill>
              </a:rPr>
              <a:t>о</a:t>
            </a:r>
            <a:r>
              <a:rPr sz="4800" spc="-135" dirty="0">
                <a:solidFill>
                  <a:srgbClr val="FFAB40"/>
                </a:solidFill>
              </a:rPr>
              <a:t>б</a:t>
            </a:r>
            <a:r>
              <a:rPr sz="4800" spc="-150" dirty="0">
                <a:solidFill>
                  <a:srgbClr val="FFAB40"/>
                </a:solidFill>
              </a:rPr>
              <a:t>л</a:t>
            </a:r>
            <a:r>
              <a:rPr sz="4800" spc="-80" dirty="0">
                <a:solidFill>
                  <a:srgbClr val="FFAB40"/>
                </a:solidFill>
              </a:rPr>
              <a:t>е</a:t>
            </a:r>
            <a:r>
              <a:rPr sz="4800" spc="-30" dirty="0">
                <a:solidFill>
                  <a:srgbClr val="FFAB40"/>
                </a:solidFill>
              </a:rPr>
              <a:t>м</a:t>
            </a:r>
            <a:r>
              <a:rPr sz="4800" spc="-229" dirty="0">
                <a:solidFill>
                  <a:srgbClr val="FFAB40"/>
                </a:solidFill>
              </a:rPr>
              <a:t>ы</a:t>
            </a:r>
            <a:r>
              <a:rPr sz="4800" spc="-245" dirty="0">
                <a:solidFill>
                  <a:srgbClr val="FFAB40"/>
                </a:solidFill>
              </a:rPr>
              <a:t> </a:t>
            </a:r>
            <a:r>
              <a:rPr sz="4800" spc="-5" dirty="0">
                <a:solidFill>
                  <a:srgbClr val="FFAB40"/>
                </a:solidFill>
              </a:rPr>
              <a:t>и  </a:t>
            </a:r>
            <a:r>
              <a:rPr sz="4800" spc="-200" dirty="0">
                <a:solidFill>
                  <a:srgbClr val="FFAB40"/>
                </a:solidFill>
              </a:rPr>
              <a:t>вызовы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61" y="3240595"/>
            <a:ext cx="6230620" cy="261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sz="2100" spc="16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0" dirty="0">
                <a:solidFill>
                  <a:srgbClr val="FFFFFF"/>
                </a:solidFill>
                <a:latin typeface="Verdana"/>
                <a:cs typeface="Verdana"/>
              </a:rPr>
              <a:t>я 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b="1" spc="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b="1" spc="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b="1" spc="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к 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вл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й  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ии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0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ы 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b="1" spc="-3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-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b="1" spc="2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2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b="1" spc="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т 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зл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125" dirty="0">
                <a:solidFill>
                  <a:srgbClr val="FFFFFF"/>
                </a:solidFill>
                <a:latin typeface="Verdana"/>
                <a:cs typeface="Verdana"/>
              </a:rPr>
              <a:t>ш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9144" y="1442859"/>
            <a:ext cx="850773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65" dirty="0">
                <a:solidFill>
                  <a:srgbClr val="FFAB40"/>
                </a:solidFill>
              </a:rPr>
              <a:t>Будущее</a:t>
            </a:r>
            <a:r>
              <a:rPr sz="4850" spc="-285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99101" y="2948546"/>
            <a:ext cx="8888095" cy="158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800"/>
              </a:lnSpc>
              <a:spcBef>
                <a:spcPts val="105"/>
              </a:spcBef>
            </a:pP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19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ий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10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050" spc="12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2050" b="1" spc="-75" dirty="0">
                <a:solidFill>
                  <a:srgbClr val="FFFFFF"/>
                </a:solidFill>
                <a:latin typeface="Verdana"/>
                <a:cs typeface="Verdana"/>
              </a:rPr>
              <a:t>эволюционировать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Новые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методы 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алгоритмы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будут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разрабатываться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повышения </a:t>
            </a:r>
            <a:r>
              <a:rPr sz="2050" b="1" spc="-35" dirty="0">
                <a:solidFill>
                  <a:srgbClr val="FFFFFF"/>
                </a:solidFill>
                <a:latin typeface="Verdana"/>
                <a:cs typeface="Verdana"/>
              </a:rPr>
              <a:t>безопасности 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20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эффективности.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Verdana"/>
                <a:cs typeface="Verdana"/>
              </a:rPr>
              <a:t>Мы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можем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ожидать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дальнейшего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Verdana"/>
                <a:cs typeface="Verdana"/>
              </a:rPr>
              <a:t>применения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20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19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14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8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2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8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8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429</Words>
  <Application>Microsoft Office PowerPoint</Application>
  <PresentationFormat>Произвольный</PresentationFormat>
  <Paragraphs>28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Calibri</vt:lpstr>
      <vt:lpstr>Verdana</vt:lpstr>
      <vt:lpstr>Office Theme</vt:lpstr>
      <vt:lpstr>Тайны цветовых каналов:  Искусство стеганографии  в изображениях</vt:lpstr>
      <vt:lpstr>Введение в  стеганографию</vt:lpstr>
      <vt:lpstr>Что такое цветовые каналы?</vt:lpstr>
      <vt:lpstr>История стеганографии</vt:lpstr>
      <vt:lpstr>Принципы стеганографии</vt:lpstr>
      <vt:lpstr>Методы  скрытия данных</vt:lpstr>
      <vt:lpstr>Применение стеганографии</vt:lpstr>
      <vt:lpstr>Проблемы и  вызовы</vt:lpstr>
      <vt:lpstr>Будущее стеганографии</vt:lpstr>
      <vt:lpstr>Творческий подход к стеганографии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Тайны цветовых каналов:  Искусство стеганографии  в изображениях</dc:title>
  <cp:lastModifiedBy>Halwa Эм</cp:lastModifiedBy>
  <cp:revision>1</cp:revision>
  <dcterms:created xsi:type="dcterms:W3CDTF">2024-09-22T14:02:58Z</dcterms:created>
  <dcterms:modified xsi:type="dcterms:W3CDTF">2024-09-22T14:12:15Z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2024-09-22T00:00:00Z</vt:filetime>
  </property>
</Properties>
</file>